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43" r:id="rId2"/>
    <p:sldId id="319" r:id="rId3"/>
    <p:sldId id="320" r:id="rId4"/>
    <p:sldId id="321" r:id="rId5"/>
    <p:sldId id="322" r:id="rId6"/>
    <p:sldId id="323" r:id="rId7"/>
    <p:sldId id="324" r:id="rId8"/>
    <p:sldId id="341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4" r:id="rId17"/>
    <p:sldId id="335" r:id="rId18"/>
    <p:sldId id="336" r:id="rId19"/>
    <p:sldId id="338" r:id="rId20"/>
    <p:sldId id="339" r:id="rId21"/>
    <p:sldId id="332" r:id="rId22"/>
    <p:sldId id="342" r:id="rId23"/>
    <p:sldId id="340" r:id="rId24"/>
    <p:sldId id="337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105" d="100"/>
          <a:sy n="105" d="100"/>
        </p:scale>
        <p:origin x="72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-27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94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 The </a:t>
            </a:r>
            <a:r>
              <a:rPr lang="it-IT" dirty="0" smtClean="0"/>
              <a:t>task graph</a:t>
            </a:r>
            <a:r>
              <a:rPr lang="it-IT" baseline="0" dirty="0" smtClean="0"/>
              <a:t> must be prepared by the application </a:t>
            </a:r>
            <a:r>
              <a:rPr lang="it-IT" baseline="0" dirty="0" smtClean="0"/>
              <a:t>designer</a:t>
            </a:r>
          </a:p>
          <a:p>
            <a:r>
              <a:rPr lang="it-IT" dirty="0" smtClean="0"/>
              <a:t>- Def</a:t>
            </a:r>
            <a:r>
              <a:rPr lang="it-IT" baseline="0" dirty="0" smtClean="0"/>
              <a:t> await dependency, we’ll see, is, for every out (of the component) there is an in in the read set of the task (or of a previous task) – Presence is the read set is the condition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46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Acyclicity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28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 Await depedency</a:t>
            </a:r>
            <a:r>
              <a:rPr lang="it-IT" baseline="0" dirty="0" smtClean="0"/>
              <a:t> def</a:t>
            </a:r>
            <a:endParaRPr lang="it-IT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- Def</a:t>
            </a:r>
            <a:r>
              <a:rPr lang="it-IT" baseline="0" dirty="0" smtClean="0"/>
              <a:t> await dependency, we’ll see, is, for every out (of the component) there is an in in the read set of the task (or of a previous task) – Presence is the read set is the condition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77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Output &amp; local vars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14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</a:t>
            </a:r>
            <a:r>
              <a:rPr lang="it-IT" baseline="0" dirty="0" smtClean="0"/>
              <a:t> Write conflicts must be ordered</a:t>
            </a:r>
            <a:endParaRPr lang="it-IT" dirty="0" smtClean="0"/>
          </a:p>
          <a:p>
            <a:r>
              <a:rPr lang="it-IT" dirty="0" smtClean="0"/>
              <a:t>- Different schedules give the same reaction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535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299">
              <a:defRPr/>
            </a:pPr>
            <a:r>
              <a:rPr lang="en-US">
                <a:latin typeface="Comic Sans MS" pitchFamily="66" charset="0"/>
              </a:rPr>
              <a:t>If both C1 and C2 are event-triggered, is it guaranteed that the product C1||C2 is event-triggered??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504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92D2-8E23-4C33-8765-7DCABF5179D9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95A0C-E8B4-47C2-9849-B25B57F3CC78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424F-9EE7-4E71-8C8D-783759831105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43A66-B21B-4224-97EF-274F4547248B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ADD58-0482-44D9-B270-3A3BD926CF71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1EE15-39BF-4E68-A4CA-4A345EED66EB}" type="datetime1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05909-53AA-4BD9-9FFF-101690A0C81D}" type="datetime1">
              <a:rPr lang="en-US" smtClean="0"/>
              <a:t>10/5/2020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CA30-0C9D-4695-9D32-76B66FA46B44}" type="datetime1">
              <a:rPr lang="en-US" smtClean="0"/>
              <a:t>10/5/2020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D1D6-CB14-4D31-9E81-5D2C8772FFBC}" type="datetime1">
              <a:rPr lang="en-US" smtClean="0"/>
              <a:t>10/5/2020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5690-9132-4885-98E4-E006D7EE14A5}" type="datetime1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B8BDE-05DC-45BB-B68E-7EBC2AC07E58}" type="datetime1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05930-68CD-4CCD-ACFE-DB20ADB15698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4" name="Acrobat Document" r:id="rId5" imgW="4790808" imgH="6162472" progId="AcroExch.Document.7">
                  <p:embed/>
                </p:oleObj>
              </mc:Choice>
              <mc:Fallback>
                <p:oleObj name="Acrobat Document" r:id="rId5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077200" y="5334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2c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Interface: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8" name="Group 40"/>
          <p:cNvGrpSpPr/>
          <p:nvPr/>
        </p:nvGrpSpPr>
        <p:grpSpPr>
          <a:xfrm>
            <a:off x="2133600" y="3962400"/>
            <a:ext cx="3631585" cy="1371600"/>
            <a:chOff x="2438400" y="1143000"/>
            <a:chExt cx="3631585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8013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Interface</a:t>
              </a:r>
              <a:endParaRPr lang="en-US" sz="1600" dirty="0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1990227" y="1215096"/>
            <a:ext cx="4879002" cy="1964322"/>
            <a:chOff x="1990227" y="1215096"/>
            <a:chExt cx="4879002" cy="1964322"/>
          </a:xfrm>
        </p:grpSpPr>
        <p:grpSp>
          <p:nvGrpSpPr>
            <p:cNvPr id="61" name="Group 60"/>
            <p:cNvGrpSpPr/>
            <p:nvPr/>
          </p:nvGrpSpPr>
          <p:grpSpPr>
            <a:xfrm>
              <a:off x="1990227" y="1215096"/>
              <a:ext cx="4879002" cy="1964322"/>
              <a:chOff x="2438400" y="1143000"/>
              <a:chExt cx="4879002" cy="1964322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3352800" y="1600199"/>
                <a:ext cx="3037692" cy="150712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6390492" y="239508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2438400" y="235376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/>
              <p:cNvSpPr txBox="1"/>
              <p:nvPr/>
            </p:nvSpPr>
            <p:spPr>
              <a:xfrm>
                <a:off x="2438400" y="1935931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66" name="Straight Connector 65"/>
              <p:cNvCxnSpPr/>
              <p:nvPr/>
            </p:nvCxnSpPr>
            <p:spPr>
              <a:xfrm flipV="1">
                <a:off x="3352800" y="1888123"/>
                <a:ext cx="3037692" cy="1687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/>
              <p:cNvSpPr txBox="1"/>
              <p:nvPr/>
            </p:nvSpPr>
            <p:spPr>
              <a:xfrm>
                <a:off x="36576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799465" y="2432682"/>
                <a:ext cx="7617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</a:t>
                </a:r>
                <a:endParaRPr lang="en-US" sz="1600" dirty="0"/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6429017" y="197471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352800" y="1143000"/>
                <a:ext cx="10112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SplitDelay</a:t>
                </a:r>
                <a:endParaRPr lang="en-US" sz="1600" dirty="0"/>
              </a:p>
            </p:txBody>
          </p:sp>
        </p:grpSp>
        <p:sp>
          <p:nvSpPr>
            <p:cNvPr id="71" name="Rounded Rectangle 70"/>
            <p:cNvSpPr/>
            <p:nvPr/>
          </p:nvSpPr>
          <p:spPr>
            <a:xfrm>
              <a:off x="3225349" y="2385393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225349" y="2046839"/>
              <a:ext cx="11400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 -&gt; out</a:t>
              </a:r>
              <a:endParaRPr lang="en-US" sz="1600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4768837" y="2366534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4768837" y="2027980"/>
              <a:ext cx="10086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in -&gt; x</a:t>
              </a:r>
              <a:endParaRPr lang="en-US" sz="16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976425" y="2474875"/>
              <a:ext cx="6303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x</a:t>
              </a:r>
              <a:r>
                <a:rPr lang="en-US" sz="1600" dirty="0" smtClean="0"/>
                <a:t>:=in </a:t>
              </a:r>
              <a:endParaRPr lang="en-US" sz="1600" dirty="0"/>
            </a:p>
          </p:txBody>
        </p:sp>
        <p:cxnSp>
          <p:nvCxnSpPr>
            <p:cNvPr id="76" name="Straight Arrow Connector 75"/>
            <p:cNvCxnSpPr>
              <a:endCxn id="73" idx="1"/>
            </p:cNvCxnSpPr>
            <p:nvPr/>
          </p:nvCxnSpPr>
          <p:spPr>
            <a:xfrm>
              <a:off x="4270828" y="2604456"/>
              <a:ext cx="498009" cy="2083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5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Interface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061652" y="238059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828801" y="245986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28801" y="2042036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087667" y="1932989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3" name="Group 7"/>
          <p:cNvGrpSpPr/>
          <p:nvPr/>
        </p:nvGrpSpPr>
        <p:grpSpPr>
          <a:xfrm>
            <a:off x="3079846" y="264394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1837687" y="4148808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837687" y="3730979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070603" y="3263099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096618" y="283144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070603" y="4207423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096618" y="3798906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743200" y="2211313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858471" y="1905000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2859659" y="2305386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8" name="Group 33"/>
          <p:cNvGrpSpPr/>
          <p:nvPr/>
        </p:nvGrpSpPr>
        <p:grpSpPr>
          <a:xfrm>
            <a:off x="3060306" y="3744700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13" name="Group 36"/>
          <p:cNvGrpSpPr/>
          <p:nvPr/>
        </p:nvGrpSpPr>
        <p:grpSpPr>
          <a:xfrm>
            <a:off x="5160168" y="2627153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endCxn id="38" idx="1"/>
          </p:cNvCxnSpPr>
          <p:nvPr/>
        </p:nvCxnSpPr>
        <p:spPr>
          <a:xfrm flipV="1">
            <a:off x="4494015" y="3147438"/>
            <a:ext cx="1008754" cy="4028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40"/>
          <p:cNvGrpSpPr/>
          <p:nvPr/>
        </p:nvGrpSpPr>
        <p:grpSpPr>
          <a:xfrm>
            <a:off x="4902426" y="3744700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494015" y="4264985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4474476" y="3296492"/>
            <a:ext cx="1028293" cy="82987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7620000" y="1932989"/>
            <a:ext cx="1024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</a:t>
            </a:r>
            <a:endParaRPr lang="en-US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7620000" y="3798906"/>
            <a:ext cx="13799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in1, in2</a:t>
            </a:r>
            <a:endParaRPr lang="en-US" sz="1600" dirty="0"/>
          </a:p>
        </p:txBody>
      </p:sp>
      <p:grpSp>
        <p:nvGrpSpPr>
          <p:cNvPr id="44" name="Group 4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7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1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Back to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Relay and Inverter are not compatible since there is a cycle in their combined await dependencies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629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 awaits in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9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SplitDelay</a:t>
            </a:r>
            <a:r>
              <a:rPr lang="en-US" sz="2000" dirty="0" smtClean="0">
                <a:latin typeface="Comic Sans MS" pitchFamily="66" charset="0"/>
              </a:rPr>
              <a:t> and Inverter are compatible since there is no cycle in their combined await dependencies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Delay and Inverter are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not </a:t>
            </a:r>
            <a:r>
              <a:rPr lang="en-US" sz="2000" dirty="0" smtClean="0">
                <a:latin typeface="Comic Sans MS" pitchFamily="66" charset="0"/>
              </a:rPr>
              <a:t>compatible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1011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SplitDelay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2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Component Compatibility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C1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I1,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O1,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C2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I2,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O2,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components C1 and C2 are compatible if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common outputs: sets O1 and O2 are disjoint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 relation (&gt;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U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 of combined await-dependencies is acyclic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Parallel Composition is allowed only for compatible components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Defining the Product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914400" y="2483893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620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8580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2362200" y="3810000"/>
            <a:ext cx="4876800" cy="1905000"/>
            <a:chOff x="2362200" y="3810000"/>
            <a:chExt cx="4876800" cy="19050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524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16005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Delay1 || Delay2</a:t>
              </a:r>
              <a:endParaRPr lang="en-US" sz="16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47800" y="4678907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239000" y="4146056"/>
            <a:ext cx="1297914" cy="1187944"/>
            <a:chOff x="7239000" y="4146056"/>
            <a:chExt cx="1297914" cy="1187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10432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temp</a:t>
              </a:r>
              <a:endParaRPr lang="en-US" sz="16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2362200" y="4267200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667000" y="4648200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5105400" y="4648200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4419600" y="52197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7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86400" y="1828800"/>
            <a:ext cx="17526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60"/>
          <p:cNvGrpSpPr/>
          <p:nvPr/>
        </p:nvGrpSpPr>
        <p:grpSpPr>
          <a:xfrm>
            <a:off x="1524000" y="1219200"/>
            <a:ext cx="3962400" cy="1888122"/>
            <a:chOff x="3352800" y="1219200"/>
            <a:chExt cx="3962400" cy="1888122"/>
          </a:xfrm>
        </p:grpSpPr>
        <p:sp>
          <p:nvSpPr>
            <p:cNvPr id="62" name="Rectangle 61"/>
            <p:cNvSpPr/>
            <p:nvPr/>
          </p:nvSpPr>
          <p:spPr>
            <a:xfrm>
              <a:off x="3352800" y="1600199"/>
              <a:ext cx="3037692" cy="15071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400800" y="22098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6477000" y="25908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66" name="Straight Connector 65"/>
            <p:cNvCxnSpPr/>
            <p:nvPr/>
          </p:nvCxnSpPr>
          <p:spPr>
            <a:xfrm flipV="1">
              <a:off x="3352800" y="1888123"/>
              <a:ext cx="3037692" cy="16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576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799465" y="2432682"/>
              <a:ext cx="7617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</a:t>
              </a:r>
              <a:endParaRPr lang="en-US" sz="16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00800" y="18288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352800" y="1219200"/>
              <a:ext cx="10112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endParaRPr lang="en-US" sz="1600" dirty="0"/>
            </a:p>
          </p:txBody>
        </p:sp>
      </p:grpSp>
      <p:sp>
        <p:nvSpPr>
          <p:cNvPr id="71" name="Rounded Rectangle 70"/>
          <p:cNvSpPr/>
          <p:nvPr/>
        </p:nvSpPr>
        <p:spPr>
          <a:xfrm>
            <a:off x="1844722" y="2313297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844722" y="1974743"/>
            <a:ext cx="1140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x -&gt; out</a:t>
            </a:r>
            <a:endParaRPr lang="en-US" sz="1600" dirty="0"/>
          </a:p>
        </p:txBody>
      </p:sp>
      <p:sp>
        <p:nvSpPr>
          <p:cNvPr id="73" name="Rounded Rectangle 72"/>
          <p:cNvSpPr/>
          <p:nvPr/>
        </p:nvSpPr>
        <p:spPr>
          <a:xfrm>
            <a:off x="3388210" y="2294438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3388210" y="1955884"/>
            <a:ext cx="10086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in -&gt; x</a:t>
            </a:r>
            <a:endParaRPr lang="en-US" sz="1600" dirty="0"/>
          </a:p>
        </p:txBody>
      </p:sp>
      <p:sp>
        <p:nvSpPr>
          <p:cNvPr id="75" name="TextBox 74"/>
          <p:cNvSpPr txBox="1"/>
          <p:nvPr/>
        </p:nvSpPr>
        <p:spPr>
          <a:xfrm>
            <a:off x="3595798" y="2402779"/>
            <a:ext cx="6303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:=in </a:t>
            </a:r>
            <a:endParaRPr lang="en-US" sz="1600" dirty="0"/>
          </a:p>
        </p:txBody>
      </p:sp>
      <p:cxnSp>
        <p:nvCxnSpPr>
          <p:cNvPr id="76" name="Straight Arrow Connector 75"/>
          <p:cNvCxnSpPr>
            <a:endCxn id="73" idx="1"/>
          </p:cNvCxnSpPr>
          <p:nvPr/>
        </p:nvCxnSpPr>
        <p:spPr>
          <a:xfrm>
            <a:off x="2890201" y="2532360"/>
            <a:ext cx="498009" cy="2083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5943600" y="2209801"/>
            <a:ext cx="1066800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943600" y="1905000"/>
            <a:ext cx="1101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out -&gt;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5998788" y="2318141"/>
            <a:ext cx="10695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 := ~ out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5486400" y="1447800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572000" y="2514600"/>
            <a:ext cx="9144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1"/>
          <p:cNvGrpSpPr/>
          <p:nvPr/>
        </p:nvGrpSpPr>
        <p:grpSpPr>
          <a:xfrm>
            <a:off x="2286000" y="3276600"/>
            <a:ext cx="4800600" cy="2743200"/>
            <a:chOff x="2362200" y="3810000"/>
            <a:chExt cx="4800600" cy="2743200"/>
          </a:xfrm>
        </p:grpSpPr>
        <p:sp>
          <p:nvSpPr>
            <p:cNvPr id="35" name="Rectangle 34"/>
            <p:cNvSpPr/>
            <p:nvPr/>
          </p:nvSpPr>
          <p:spPr>
            <a:xfrm>
              <a:off x="2362200" y="4191000"/>
              <a:ext cx="4800600" cy="2362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62200" y="3810000"/>
              <a:ext cx="19558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|| Inverter</a:t>
              </a:r>
              <a:endParaRPr lang="en-US" sz="1600" dirty="0"/>
            </a:p>
          </p:txBody>
        </p:sp>
      </p:grpSp>
      <p:grpSp>
        <p:nvGrpSpPr>
          <p:cNvPr id="37" name="Group 42"/>
          <p:cNvGrpSpPr/>
          <p:nvPr/>
        </p:nvGrpSpPr>
        <p:grpSpPr>
          <a:xfrm>
            <a:off x="7086600" y="4038600"/>
            <a:ext cx="1143000" cy="1187944"/>
            <a:chOff x="7239000" y="4146056"/>
            <a:chExt cx="1143000" cy="1187944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2" name="Group 55"/>
          <p:cNvGrpSpPr/>
          <p:nvPr/>
        </p:nvGrpSpPr>
        <p:grpSpPr>
          <a:xfrm>
            <a:off x="2286000" y="3733800"/>
            <a:ext cx="4800600" cy="338554"/>
            <a:chOff x="2362200" y="4267200"/>
            <a:chExt cx="4800600" cy="338554"/>
          </a:xfrm>
        </p:grpSpPr>
        <p:cxnSp>
          <p:nvCxnSpPr>
            <p:cNvPr id="43" name="Straight Connector 42"/>
            <p:cNvCxnSpPr/>
            <p:nvPr/>
          </p:nvCxnSpPr>
          <p:spPr>
            <a:xfrm>
              <a:off x="2362200" y="4572000"/>
              <a:ext cx="4800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2514600" y="4267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</p:grpSp>
      <p:grpSp>
        <p:nvGrpSpPr>
          <p:cNvPr id="45" name="Group 59"/>
          <p:cNvGrpSpPr/>
          <p:nvPr/>
        </p:nvGrpSpPr>
        <p:grpSpPr>
          <a:xfrm>
            <a:off x="2514600" y="4114800"/>
            <a:ext cx="1186543" cy="838200"/>
            <a:chOff x="2590800" y="4648200"/>
            <a:chExt cx="1186543" cy="838200"/>
          </a:xfrm>
        </p:grpSpPr>
        <p:sp>
          <p:nvSpPr>
            <p:cNvPr id="46" name="TextBox 45"/>
            <p:cNvSpPr txBox="1"/>
            <p:nvPr/>
          </p:nvSpPr>
          <p:spPr>
            <a:xfrm>
              <a:off x="2667000" y="5029200"/>
              <a:ext cx="8082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 := x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2667000" y="4953000"/>
              <a:ext cx="9144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590800" y="4648200"/>
              <a:ext cx="11865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x -&gt; out</a:t>
              </a:r>
              <a:endParaRPr lang="en-US" sz="1600" dirty="0"/>
            </a:p>
          </p:txBody>
        </p:sp>
      </p:grpSp>
      <p:grpSp>
        <p:nvGrpSpPr>
          <p:cNvPr id="49" name="Group 60"/>
          <p:cNvGrpSpPr/>
          <p:nvPr/>
        </p:nvGrpSpPr>
        <p:grpSpPr>
          <a:xfrm>
            <a:off x="5943600" y="4114800"/>
            <a:ext cx="1055097" cy="838200"/>
            <a:chOff x="2514600" y="4648200"/>
            <a:chExt cx="1055097" cy="838200"/>
          </a:xfrm>
        </p:grpSpPr>
        <p:sp>
          <p:nvSpPr>
            <p:cNvPr id="50" name="TextBox 49"/>
            <p:cNvSpPr txBox="1"/>
            <p:nvPr/>
          </p:nvSpPr>
          <p:spPr>
            <a:xfrm>
              <a:off x="2667000" y="5029200"/>
              <a:ext cx="6767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x 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2667000" y="4953000"/>
              <a:ext cx="8382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514600" y="4648200"/>
              <a:ext cx="1055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in -&gt; x</a:t>
              </a:r>
              <a:endParaRPr lang="en-US" sz="1600" dirty="0"/>
            </a:p>
          </p:txBody>
        </p:sp>
      </p:grpSp>
      <p:cxnSp>
        <p:nvCxnSpPr>
          <p:cNvPr id="57" name="Straight Arrow Connector 56"/>
          <p:cNvCxnSpPr>
            <a:stCxn id="47" idx="3"/>
            <a:endCxn id="51" idx="1"/>
          </p:cNvCxnSpPr>
          <p:nvPr/>
        </p:nvCxnSpPr>
        <p:spPr>
          <a:xfrm>
            <a:off x="3505200" y="4686300"/>
            <a:ext cx="2590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4288212" y="5149459"/>
            <a:ext cx="1124712" cy="762001"/>
            <a:chOff x="4288212" y="5149459"/>
            <a:chExt cx="1124712" cy="762001"/>
          </a:xfrm>
        </p:grpSpPr>
        <p:sp>
          <p:nvSpPr>
            <p:cNvPr id="77" name="Rounded Rectangle 76"/>
            <p:cNvSpPr/>
            <p:nvPr/>
          </p:nvSpPr>
          <p:spPr>
            <a:xfrm>
              <a:off x="4288212" y="5454260"/>
              <a:ext cx="1066800" cy="4572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288212" y="5149459"/>
              <a:ext cx="11015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out -&gt; in</a:t>
              </a:r>
              <a:endParaRPr lang="en-US" sz="1600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343400" y="5562600"/>
              <a:ext cx="10695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in := ~ out 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80" name="Straight Arrow Connector 79"/>
          <p:cNvCxnSpPr/>
          <p:nvPr/>
        </p:nvCxnSpPr>
        <p:spPr>
          <a:xfrm>
            <a:off x="3429000" y="4953000"/>
            <a:ext cx="8382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5334000" y="4953000"/>
            <a:ext cx="7620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9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524000"/>
            <a:ext cx="9147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compatible components C1 = (I1,O1,S1,Init1,React1) and   C2 = (I2,O2,S2, Init2,React2), what’s the definition of product C = C1 || C2?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We already defined I, O, S, and Init for 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Suppose React1 specified using local variables L1,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React2 given using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L2,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Reaction description for product C has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Local variables L1 U L2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 </a:t>
            </a:r>
            <a:r>
              <a:rPr lang="en-US" sz="2000" dirty="0" smtClean="0">
                <a:latin typeface="Comic Sans MS" pitchFamily="66" charset="0"/>
              </a:rPr>
              <a:t> U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Precedence edges: Edges in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Edges in &lt;</a:t>
            </a:r>
            <a:r>
              <a:rPr lang="en-US" sz="2000" baseline="-25000" dirty="0" smtClean="0">
                <a:latin typeface="Comic Sans MS" pitchFamily="66" charset="0"/>
              </a:rPr>
              <a:t>2  </a:t>
            </a:r>
            <a:r>
              <a:rPr lang="en-US" sz="2000" dirty="0" smtClean="0">
                <a:latin typeface="Comic Sans MS" pitchFamily="66" charset="0"/>
              </a:rPr>
              <a:t>+ Edge between tasks A1 and A2 of different components if A2 reads a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written by A1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1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lvl="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Why is the parallel composition </a:t>
            </a:r>
            <a:r>
              <a:rPr lang="en-US" sz="2000" dirty="0" smtClean="0">
                <a:latin typeface="Comic Sans MS" pitchFamily="66" charset="0"/>
              </a:rPr>
              <a:t>operation </a:t>
            </a:r>
            <a:r>
              <a:rPr lang="en-US" sz="2000" dirty="0" smtClean="0">
                <a:latin typeface="Comic Sans MS" pitchFamily="66" charset="0"/>
              </a:rPr>
              <a:t>well-defined</a:t>
            </a:r>
            <a:r>
              <a:rPr lang="en-US" sz="2000" dirty="0">
                <a:latin typeface="Comic Sans MS" pitchFamily="66" charset="0"/>
              </a:rPr>
              <a:t>? (components are compatible by </a:t>
            </a:r>
            <a:r>
              <a:rPr lang="en-US" sz="2000" dirty="0" err="1">
                <a:latin typeface="Comic Sans MS" pitchFamily="66" charset="0"/>
              </a:rPr>
              <a:t>def</a:t>
            </a:r>
            <a:r>
              <a:rPr lang="en-US" sz="2000" dirty="0">
                <a:latin typeface="Comic Sans MS" pitchFamily="66" charset="0"/>
              </a:rPr>
              <a:t>, see previous slide)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the new edges make task graph of the product cyclic?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Recall: Await-dependencies among I/O variables of compatible components must be acyclic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Proposition 2.1: Awaits compatibility implies </a:t>
            </a: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product task graph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Interfaces capture enough information to define parallel composition in a consistent manner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Aside: possible to define more flexible (but complex) notions of awaits dependencies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4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Commutative: C1 || C2 is same as C2 || C1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Associative: Given C1, C2, C3, all of (C1||C2)||C3, C1||(C2||C3), (C1||C3)||C2, … give the same result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compatibility check fails in one case, will also fail in others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Order in which components are composed does not matter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finite-state, then so is product C1||C2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C1 has n1 states and C2 has n2 states then the product has (n1 x n2)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deterministic, then so is product C1||C2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input-enabled, is it guaranteed that the product C1||C2 </a:t>
            </a:r>
            <a:r>
              <a:rPr lang="en-US" sz="2000" smtClean="0">
                <a:latin typeface="Comic Sans MS" pitchFamily="66" charset="0"/>
              </a:rPr>
              <a:t>is input-enabled</a:t>
            </a:r>
            <a:r>
              <a:rPr lang="en-US" sz="2000" dirty="0" smtClean="0">
                <a:latin typeface="Comic Sans MS" pitchFamily="66" charset="0"/>
              </a:rPr>
              <a:t>??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6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/>
          <p:cNvCxnSpPr/>
          <p:nvPr/>
        </p:nvCxnSpPr>
        <p:spPr>
          <a:xfrm>
            <a:off x="4572000" y="2971800"/>
            <a:ext cx="1108117" cy="89195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Task Graph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20548" y="1642392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239000" y="2117982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06149" y="219725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06149" y="1779428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265015" y="1698371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400" y="236220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2015035" y="3886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015035" y="3468371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247951" y="3000491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73966" y="2580880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247951" y="394481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273966" y="352520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920548" y="1948705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035819" y="1642392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3037007" y="2042778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34" name="Group 33"/>
          <p:cNvGrpSpPr/>
          <p:nvPr/>
        </p:nvGrpSpPr>
        <p:grpSpPr>
          <a:xfrm>
            <a:off x="3237654" y="3482092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337516" y="2364545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stCxn id="4" idx="3"/>
            <a:endCxn id="38" idx="1"/>
          </p:cNvCxnSpPr>
          <p:nvPr/>
        </p:nvCxnSpPr>
        <p:spPr>
          <a:xfrm>
            <a:off x="4614570" y="2882485"/>
            <a:ext cx="1065547" cy="234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5079774" y="3482092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671363" y="4002377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ontent Placeholder 3"/>
          <p:cNvSpPr txBox="1">
            <a:spLocks/>
          </p:cNvSpPr>
          <p:nvPr/>
        </p:nvSpPr>
        <p:spPr>
          <a:xfrm>
            <a:off x="239764" y="4876800"/>
            <a:ext cx="88632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possible schedules consistent with precedence constraints?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I/O await dependencies?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8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Output Hiding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188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a component C, and an output variable y, the result of hiding y in C, written as C\y, is basically the same component as C, but y is no longer an output variable, and becomes a local variable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available to the outside world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Useful for limiting the scope (encapsulation)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9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endCxn id="39" idx="1"/>
          </p:cNvCxnSpPr>
          <p:nvPr/>
        </p:nvCxnSpPr>
        <p:spPr>
          <a:xfrm>
            <a:off x="457200" y="25908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048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152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" name="Group 31"/>
          <p:cNvGrpSpPr/>
          <p:nvPr/>
        </p:nvGrpSpPr>
        <p:grpSpPr>
          <a:xfrm>
            <a:off x="2362200" y="3810000"/>
            <a:ext cx="4876800" cy="2133600"/>
            <a:chOff x="2362200" y="3810000"/>
            <a:chExt cx="4876800" cy="21336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752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2337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(Delay1 || Delay2) \ temp</a:t>
              </a:r>
              <a:endParaRPr lang="en-US" sz="1600" dirty="0"/>
            </a:p>
          </p:txBody>
        </p:sp>
      </p:grpSp>
      <p:grpSp>
        <p:nvGrpSpPr>
          <p:cNvPr id="4" name="Group 34"/>
          <p:cNvGrpSpPr/>
          <p:nvPr/>
        </p:nvGrpSpPr>
        <p:grpSpPr>
          <a:xfrm>
            <a:off x="1447800" y="4678907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5" name="Group 42"/>
          <p:cNvGrpSpPr/>
          <p:nvPr/>
        </p:nvGrpSpPr>
        <p:grpSpPr>
          <a:xfrm>
            <a:off x="7239000" y="4572000"/>
            <a:ext cx="1143000" cy="425944"/>
            <a:chOff x="7239000" y="4146056"/>
            <a:chExt cx="1143000" cy="425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</p:grpSp>
      <p:grpSp>
        <p:nvGrpSpPr>
          <p:cNvPr id="8" name="Group 55"/>
          <p:cNvGrpSpPr/>
          <p:nvPr/>
        </p:nvGrpSpPr>
        <p:grpSpPr>
          <a:xfrm>
            <a:off x="2362200" y="4267200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9" name="Group 59"/>
          <p:cNvGrpSpPr/>
          <p:nvPr/>
        </p:nvGrpSpPr>
        <p:grpSpPr>
          <a:xfrm>
            <a:off x="2667000" y="4876800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10" name="Group 60"/>
          <p:cNvGrpSpPr/>
          <p:nvPr/>
        </p:nvGrpSpPr>
        <p:grpSpPr>
          <a:xfrm>
            <a:off x="5105400" y="4876800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4419600" y="54483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sp>
        <p:nvSpPr>
          <p:cNvPr id="67" name="Rectangle 66"/>
          <p:cNvSpPr/>
          <p:nvPr/>
        </p:nvSpPr>
        <p:spPr>
          <a:xfrm>
            <a:off x="1295400" y="1524000"/>
            <a:ext cx="59436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514600" y="4572000"/>
            <a:ext cx="1474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local </a:t>
            </a:r>
            <a:r>
              <a:rPr lang="en-US" sz="1600" dirty="0" err="1" smtClean="0"/>
              <a:t>bool</a:t>
            </a:r>
            <a:r>
              <a:rPr lang="en-US" sz="1600" dirty="0" smtClean="0"/>
              <a:t> temp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Second-To-Minute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76600" y="2438400"/>
            <a:ext cx="25908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8674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622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05000" y="2895600"/>
            <a:ext cx="12920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second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276600" y="27432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581400" y="2438400"/>
            <a:ext cx="8944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581400" y="2819400"/>
            <a:ext cx="1600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if second? then {</a:t>
            </a:r>
          </a:p>
          <a:p>
            <a:r>
              <a:rPr lang="en-US" sz="1600" dirty="0" smtClean="0"/>
              <a:t>   x:=x+1;</a:t>
            </a:r>
          </a:p>
          <a:p>
            <a:r>
              <a:rPr lang="en-US" sz="1600" dirty="0" smtClean="0"/>
              <a:t>   if x==60 then {</a:t>
            </a:r>
          </a:p>
          <a:p>
            <a:r>
              <a:rPr lang="en-US" sz="1600" dirty="0" smtClean="0"/>
              <a:t>        minute!;</a:t>
            </a:r>
          </a:p>
          <a:p>
            <a:r>
              <a:rPr lang="en-US" sz="1600" dirty="0" smtClean="0"/>
              <a:t>        x :=0 }</a:t>
            </a:r>
          </a:p>
          <a:p>
            <a:r>
              <a:rPr lang="en-US" sz="1600" dirty="0" smtClean="0"/>
              <a:t>}</a:t>
            </a:r>
          </a:p>
          <a:p>
            <a:r>
              <a:rPr lang="en-US" sz="1600" dirty="0" smtClean="0"/>
              <a:t>   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943600" y="2895600"/>
            <a:ext cx="12948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minute</a:t>
            </a:r>
            <a:endParaRPr lang="en-US" sz="1600" dirty="0"/>
          </a:p>
        </p:txBody>
      </p:sp>
      <p:sp>
        <p:nvSpPr>
          <p:cNvPr id="13" name="Content Placeholder 3"/>
          <p:cNvSpPr txBox="1">
            <a:spLocks/>
          </p:cNvSpPr>
          <p:nvPr/>
        </p:nvSpPr>
        <p:spPr>
          <a:xfrm>
            <a:off x="304800" y="1143000"/>
            <a:ext cx="8839200" cy="106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Desired behavior (spec):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Issue the output event every 60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the input event is present</a:t>
            </a:r>
          </a:p>
        </p:txBody>
      </p:sp>
      <p:sp>
        <p:nvSpPr>
          <p:cNvPr id="14" name="Content Placeholder 3"/>
          <p:cNvSpPr txBox="1">
            <a:spLocks/>
          </p:cNvSpPr>
          <p:nvPr/>
        </p:nvSpPr>
        <p:spPr>
          <a:xfrm>
            <a:off x="0" y="4724400"/>
            <a:ext cx="9144000" cy="121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Design the component Second-To-Hour such that it issues its output every 3600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its input event is present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3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9" name="TextBox 18"/>
          <p:cNvSpPr txBox="1"/>
          <p:nvPr/>
        </p:nvSpPr>
        <p:spPr>
          <a:xfrm>
            <a:off x="3276600" y="2057400"/>
            <a:ext cx="15860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SecondToMinute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Block Diagrams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81200" y="2503796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62000" y="2770496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72804" y="3802608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72000" y="2288844"/>
            <a:ext cx="1600200" cy="7483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715904" y="345515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307273" y="3453453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9804" y="266984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175077" y="3802608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429000" y="2898444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705100" y="3037196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175077" y="3037196"/>
            <a:ext cx="11970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715000" y="3037196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6" idx="3"/>
          </p:cNvCxnSpPr>
          <p:nvPr/>
        </p:nvCxnSpPr>
        <p:spPr>
          <a:xfrm>
            <a:off x="6172200" y="2663020"/>
            <a:ext cx="1752600" cy="682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755073" y="3721859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295400" y="2133600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886200" y="2898444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21336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8956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46482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5181600" y="2746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5814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28194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56388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/>
          <p:cNvSpPr/>
          <p:nvPr/>
        </p:nvSpPr>
        <p:spPr>
          <a:xfrm>
            <a:off x="5867400" y="35842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25" idx="3"/>
            <a:endCxn id="34" idx="1"/>
          </p:cNvCxnSpPr>
          <p:nvPr/>
        </p:nvCxnSpPr>
        <p:spPr>
          <a:xfrm>
            <a:off x="2514600" y="27841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276600" y="38128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1" idx="3"/>
            <a:endCxn id="35" idx="1"/>
          </p:cNvCxnSpPr>
          <p:nvPr/>
        </p:nvCxnSpPr>
        <p:spPr>
          <a:xfrm>
            <a:off x="5029200" y="2479344"/>
            <a:ext cx="609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32" idx="1"/>
          </p:cNvCxnSpPr>
          <p:nvPr/>
        </p:nvCxnSpPr>
        <p:spPr>
          <a:xfrm>
            <a:off x="5029200" y="2593644"/>
            <a:ext cx="1524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6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Homework 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Five problems (25pts total)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2.3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2.14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2.16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2.19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2.23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Due on Wed, Feb 4, </a:t>
            </a:r>
            <a:r>
              <a:rPr lang="en-US" sz="2000" smtClean="0">
                <a:latin typeface="Comic Sans MS" pitchFamily="66" charset="0"/>
              </a:rPr>
              <a:t>in class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We will cover Section 2.4 in class on Monday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Recitation on Friday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Lecture slides posted at www.seas.upenn.edu/~cis540/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Task Graphs: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839200" cy="1295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 a synchronous reactive component C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O,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S, and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L, reaction description is given by a set of tasks, and precedence edges &lt; over these tasks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task A is specified by:</a:t>
            </a:r>
          </a:p>
        </p:txBody>
      </p:sp>
      <p:sp>
        <p:nvSpPr>
          <p:cNvPr id="31" name="Content Placeholder 3"/>
          <p:cNvSpPr txBox="1">
            <a:spLocks/>
          </p:cNvSpPr>
          <p:nvPr/>
        </p:nvSpPr>
        <p:spPr>
          <a:xfrm>
            <a:off x="609600" y="3429000"/>
            <a:ext cx="8229600" cy="2179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Read-set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ubset of I U S U O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Write-set W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subset of O U S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Update: code to write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W based on values of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[Update] is a subset of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x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</a:p>
          <a:p>
            <a:pPr>
              <a:spcBef>
                <a:spcPct val="20000"/>
              </a:spcBef>
              <a:defRPr/>
            </a:pPr>
            <a:endParaRPr lang="en-US" sz="22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07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  <p:bldP spid="3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(1)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</a:t>
            </a:r>
            <a:r>
              <a:rPr lang="en-US" sz="2000" b="1" dirty="0" smtClean="0">
                <a:latin typeface="Comic Sans MS" pitchFamily="66" charset="0"/>
              </a:rPr>
              <a:t>precedence relation &lt; must be acyclic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Notation: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means that there is a path from task A’ to task A in the task graph using precedence edges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&lt;</a:t>
            </a:r>
            <a:r>
              <a:rPr lang="en-US" sz="2000" baseline="30000" dirty="0" smtClean="0">
                <a:latin typeface="Comic Sans MS" pitchFamily="66" charset="0"/>
              </a:rPr>
              <a:t>+ </a:t>
            </a:r>
            <a:r>
              <a:rPr lang="en-US" sz="2000" dirty="0" smtClean="0">
                <a:latin typeface="Comic Sans MS" pitchFamily="66" charset="0"/>
              </a:rPr>
              <a:t>denotes the “transitive closure” of the relation &lt;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schedule: Total ordering A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.. A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of all the tasks consistent with the precedence edges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A’ &lt; A, then A’ must appear before A in the ordering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Multiple schedules possible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then A’ must appear before A in every schedule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the task graph means that there is at least one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6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(2)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64994" y="1505234"/>
            <a:ext cx="8614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</a:t>
            </a:r>
            <a:r>
              <a:rPr lang="en-US" sz="2000" b="1" dirty="0" smtClean="0">
                <a:latin typeface="Comic Sans MS" pitchFamily="66" charset="0"/>
              </a:rPr>
              <a:t>output variable </a:t>
            </a:r>
            <a:r>
              <a:rPr lang="en-US" sz="2000" dirty="0" smtClean="0">
                <a:latin typeface="Comic Sans MS" pitchFamily="66" charset="0"/>
              </a:rPr>
              <a:t>is in the write-set </a:t>
            </a:r>
            <a:r>
              <a:rPr lang="en-US" sz="2000" b="1" dirty="0" smtClean="0">
                <a:latin typeface="Comic Sans MS" pitchFamily="66" charset="0"/>
              </a:rPr>
              <a:t>of exactly one task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output y is in write-set of task A, then as soon as A executes the output y is available to the rest of the system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task A writes output y, then </a:t>
            </a:r>
            <a:r>
              <a:rPr lang="en-US" sz="2000" b="1" dirty="0" smtClean="0">
                <a:latin typeface="Comic Sans MS" pitchFamily="66" charset="0"/>
              </a:rPr>
              <a:t>y awaits an input variable x</a:t>
            </a:r>
            <a:r>
              <a:rPr lang="en-US" sz="2000" dirty="0" smtClean="0">
                <a:latin typeface="Comic Sans MS" pitchFamily="66" charset="0"/>
              </a:rPr>
              <a:t>, denoted y &gt; x,  if	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either the task A reads x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or another task A’ reads x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y awaits x means that y cannot be produced before x is supplied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0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(3)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79294" y="1505234"/>
            <a:ext cx="83854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="1" dirty="0" smtClean="0">
                <a:latin typeface="Comic Sans MS" pitchFamily="66" charset="0"/>
              </a:rPr>
              <a:t>Output/local variables are written before being read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an output or a local variable y is in the read-set of a task A, then  y must be in the write-set of some task A’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4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(4)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Write-conflict between tasks A and A’: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exists a variable that A writes and is either read or written by A’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 and A’ have write-conflict, then the result depends on whether A executes before A’ or vice versa.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Example: Update of A  is x := x+1; Update of A’ is out := x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Requirement: </a:t>
            </a:r>
            <a:r>
              <a:rPr lang="en-US" sz="2000" b="1" dirty="0" smtClean="0">
                <a:latin typeface="Comic Sans MS" pitchFamily="66" charset="0"/>
              </a:rPr>
              <a:t>Tasks with a write conflict must be ordered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tasks A and A’ have write-conflict then either A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A’ or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set of reactions resulting from executing all the tasks do not depend on the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8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Tasks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4494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deterministic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is a unique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deterministic, what can we conclude about the component itself?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input-enabled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exists at least one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lvl="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input-enabled, what can we conclude about the component itself?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40"/>
          <p:cNvGrpSpPr/>
          <p:nvPr/>
        </p:nvGrpSpPr>
        <p:grpSpPr>
          <a:xfrm>
            <a:off x="304800" y="1371600"/>
            <a:ext cx="3631585" cy="1371600"/>
            <a:chOff x="2438400" y="1143000"/>
            <a:chExt cx="3631585" cy="1371600"/>
          </a:xfrm>
        </p:grpSpPr>
        <p:sp>
          <p:nvSpPr>
            <p:cNvPr id="9" name="Rectangle 8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3352800" y="1905000"/>
              <a:ext cx="1752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5052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05200" y="2057400"/>
              <a:ext cx="1308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; x:= in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352800" y="1143000"/>
              <a:ext cx="647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</a:t>
              </a:r>
              <a:endParaRPr lang="en-US" sz="1600" dirty="0"/>
            </a:p>
          </p:txBody>
        </p:sp>
      </p:grpSp>
      <p:sp>
        <p:nvSpPr>
          <p:cNvPr id="42" name="Content Placeholder 3"/>
          <p:cNvSpPr txBox="1">
            <a:spLocks/>
          </p:cNvSpPr>
          <p:nvPr/>
        </p:nvSpPr>
        <p:spPr>
          <a:xfrm>
            <a:off x="0" y="4953000"/>
            <a:ext cx="8915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Interface = Input variables, Output variables, Await dependencies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4495800" y="1371600"/>
            <a:ext cx="3631585" cy="1600200"/>
            <a:chOff x="4495800" y="1371600"/>
            <a:chExt cx="3631585" cy="1600200"/>
          </a:xfrm>
        </p:grpSpPr>
        <p:grpSp>
          <p:nvGrpSpPr>
            <p:cNvPr id="27" name="Group 40"/>
            <p:cNvGrpSpPr/>
            <p:nvPr/>
          </p:nvGrpSpPr>
          <p:grpSpPr>
            <a:xfrm>
              <a:off x="4495800" y="1371600"/>
              <a:ext cx="3631585" cy="1600200"/>
              <a:chOff x="2438400" y="1143000"/>
              <a:chExt cx="3631585" cy="16002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3352800" y="1600200"/>
                <a:ext cx="1752600" cy="11430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" name="Straight Arrow Connector 28"/>
              <p:cNvCxnSpPr/>
              <p:nvPr/>
            </p:nvCxnSpPr>
            <p:spPr>
              <a:xfrm>
                <a:off x="5105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2438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2438400" y="1676400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43" name="Straight Connector 42"/>
              <p:cNvCxnSpPr/>
              <p:nvPr/>
            </p:nvCxnSpPr>
            <p:spPr>
              <a:xfrm>
                <a:off x="3352800" y="1905000"/>
                <a:ext cx="17526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/>
              <p:cNvSpPr txBox="1"/>
              <p:nvPr/>
            </p:nvSpPr>
            <p:spPr>
              <a:xfrm>
                <a:off x="35052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3581400" y="2286000"/>
                <a:ext cx="130837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; x:= in</a:t>
                </a:r>
                <a:endParaRPr lang="en-US" sz="1600" dirty="0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5181600" y="167640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3352800" y="1143000"/>
                <a:ext cx="6473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Delay</a:t>
                </a:r>
                <a:endParaRPr lang="en-US" sz="1600" dirty="0"/>
              </a:p>
            </p:txBody>
          </p:sp>
        </p:grpSp>
        <p:sp>
          <p:nvSpPr>
            <p:cNvPr id="48" name="Rounded Rectangle 47"/>
            <p:cNvSpPr/>
            <p:nvPr/>
          </p:nvSpPr>
          <p:spPr>
            <a:xfrm>
              <a:off x="5638800" y="2514600"/>
              <a:ext cx="1371600" cy="38100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638800" y="2209800"/>
              <a:ext cx="13805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</a:t>
              </a:r>
              <a:r>
                <a:rPr lang="en-US" sz="1600" dirty="0" err="1" smtClean="0"/>
                <a:t>x,in</a:t>
              </a:r>
              <a:r>
                <a:rPr lang="en-US" sz="1600" dirty="0" smtClean="0"/>
                <a:t> -&gt; </a:t>
              </a:r>
              <a:r>
                <a:rPr lang="en-US" sz="1600" dirty="0" err="1" smtClean="0"/>
                <a:t>out,x</a:t>
              </a:r>
              <a:endParaRPr lang="en-US" sz="1600" dirty="0"/>
            </a:p>
          </p:txBody>
        </p:sp>
      </p:grpSp>
      <p:grpSp>
        <p:nvGrpSpPr>
          <p:cNvPr id="51" name="Group 40"/>
          <p:cNvGrpSpPr/>
          <p:nvPr/>
        </p:nvGrpSpPr>
        <p:grpSpPr>
          <a:xfrm>
            <a:off x="1905000" y="3048000"/>
            <a:ext cx="4413337" cy="1371600"/>
            <a:chOff x="2438400" y="1143000"/>
            <a:chExt cx="4413337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16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 awaits in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4375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 Interface</a:t>
              </a:r>
              <a:endParaRPr lang="en-US" sz="16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11997</TotalTime>
  <Words>2127</Words>
  <Application>Microsoft Office PowerPoint</Application>
  <PresentationFormat>On-screen Show (4:3)</PresentationFormat>
  <Paragraphs>313</Paragraphs>
  <Slides>24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Example Task Graph</vt:lpstr>
      <vt:lpstr>Task Graphs: Definition</vt:lpstr>
      <vt:lpstr>Requirements on Task Graph (1)</vt:lpstr>
      <vt:lpstr>Requirements on Task Graph (2)</vt:lpstr>
      <vt:lpstr>Requirements on Task Graph (3)</vt:lpstr>
      <vt:lpstr>Requirements on Task Graph (4)</vt:lpstr>
      <vt:lpstr>Properties of Tasks</vt:lpstr>
      <vt:lpstr>Interfaces</vt:lpstr>
      <vt:lpstr>Interface: SplitDelay</vt:lpstr>
      <vt:lpstr>Example Interface</vt:lpstr>
      <vt:lpstr>Back to Parallel Composition</vt:lpstr>
      <vt:lpstr>Composing SplitDelay and Inverter</vt:lpstr>
      <vt:lpstr>Component Compatibility Definition</vt:lpstr>
      <vt:lpstr>Defining the Product</vt:lpstr>
      <vt:lpstr>Composing SplitDelay and Inverter</vt:lpstr>
      <vt:lpstr>Parallel Composition Definition</vt:lpstr>
      <vt:lpstr>Parallel Composition Definition</vt:lpstr>
      <vt:lpstr>Properties of Parallel Composition</vt:lpstr>
      <vt:lpstr>Output Hiding</vt:lpstr>
      <vt:lpstr>DoubleDelay</vt:lpstr>
      <vt:lpstr>Second-To-Minute</vt:lpstr>
      <vt:lpstr>Synchronous Block Diagrams</vt:lpstr>
      <vt:lpstr>Homework 1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234</cp:revision>
  <cp:lastPrinted>2017-10-02T11:19:10Z</cp:lastPrinted>
  <dcterms:created xsi:type="dcterms:W3CDTF">2014-01-14T17:55:37Z</dcterms:created>
  <dcterms:modified xsi:type="dcterms:W3CDTF">2020-10-05T17:43:13Z</dcterms:modified>
</cp:coreProperties>
</file>